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y Grotesk Grand" charset="1" panose="00000507000000000000"/>
      <p:regular r:id="rId10"/>
    </p:embeddedFont>
    <p:embeddedFont>
      <p:font typeface="Cy Grotesk Grand Bold" charset="1" panose="00000807000000000000"/>
      <p:regular r:id="rId11"/>
    </p:embeddedFont>
    <p:embeddedFont>
      <p:font typeface="Cy Grotesk Grand Thin" charset="1" panose="00000207000000000000"/>
      <p:regular r:id="rId12"/>
    </p:embeddedFont>
    <p:embeddedFont>
      <p:font typeface="Cy Grotesk Grand Light" charset="1" panose="00000407000000000000"/>
      <p:regular r:id="rId13"/>
    </p:embeddedFont>
    <p:embeddedFont>
      <p:font typeface="Cy Grotesk Grand Semi-Bold" charset="1" panose="00000707000000000000"/>
      <p:regular r:id="rId14"/>
    </p:embeddedFont>
    <p:embeddedFont>
      <p:font typeface="Cy Grotesk Grand Ultra-Bold" charset="1" panose="00000907000000000000"/>
      <p:regular r:id="rId15"/>
    </p:embeddedFont>
    <p:embeddedFont>
      <p:font typeface="Cy Grotesk Grand Heavy" charset="1" panose="00000A07000000000000"/>
      <p:regular r:id="rId16"/>
    </p:embeddedFont>
    <p:embeddedFont>
      <p:font typeface="Codec Pro" charset="1" panose="00000500000000000000"/>
      <p:regular r:id="rId17"/>
    </p:embeddedFont>
    <p:embeddedFont>
      <p:font typeface="Codec Pro Bold" charset="1" panose="00000600000000000000"/>
      <p:regular r:id="rId18"/>
    </p:embeddedFont>
    <p:embeddedFont>
      <p:font typeface="Codec Pro Thin" charset="1" panose="00000200000000000000"/>
      <p:regular r:id="rId19"/>
    </p:embeddedFont>
    <p:embeddedFont>
      <p:font typeface="Codec Pro Light" charset="1" panose="00000300000000000000"/>
      <p:regular r:id="rId20"/>
    </p:embeddedFont>
    <p:embeddedFont>
      <p:font typeface="Codec Pro Ultra-Bold" charset="1" panose="00000700000000000000"/>
      <p:regular r:id="rId21"/>
    </p:embeddedFont>
    <p:embeddedFont>
      <p:font typeface="Codec Pro Heavy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726529"/>
            <a:ext cx="8430692" cy="8833942"/>
            <a:chOff x="0" y="0"/>
            <a:chExt cx="11240923" cy="11778589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255099" cy="2329066"/>
              <a:chOff x="0" y="0"/>
              <a:chExt cx="6350000" cy="65582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r="r" b="b" t="t" l="l"/>
                <a:pathLst>
                  <a:path h="6408420" w="620014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7059" r="0" b="-7059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558280"/>
              </a:xfrm>
              <a:custGeom>
                <a:avLst/>
                <a:gdLst/>
                <a:ahLst/>
                <a:cxnLst/>
                <a:rect r="r" b="b" t="t" l="l"/>
                <a:pathLst>
                  <a:path h="6558280" w="635000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3149841"/>
              <a:ext cx="2255099" cy="2329066"/>
              <a:chOff x="0" y="0"/>
              <a:chExt cx="6350000" cy="65582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r="r" b="b" t="t" l="l"/>
                <a:pathLst>
                  <a:path h="6408420" w="620014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9" t="0" r="-1679" b="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558280"/>
              </a:xfrm>
              <a:custGeom>
                <a:avLst/>
                <a:gdLst/>
                <a:ahLst/>
                <a:cxnLst/>
                <a:rect r="r" b="b" t="t" l="l"/>
                <a:pathLst>
                  <a:path h="6558280" w="635000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6304407"/>
              <a:ext cx="2255099" cy="2329066"/>
              <a:chOff x="0" y="0"/>
              <a:chExt cx="6350000" cy="65582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r="r" b="b" t="t" l="l"/>
                <a:pathLst>
                  <a:path h="6408420" w="620014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-7151" r="0" b="-47958"/>
                </a:stretch>
              </a:blip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558280"/>
              </a:xfrm>
              <a:custGeom>
                <a:avLst/>
                <a:gdLst/>
                <a:ahLst/>
                <a:cxnLst/>
                <a:rect r="r" b="b" t="t" l="l"/>
                <a:pathLst>
                  <a:path h="6558280" w="635000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9449523"/>
              <a:ext cx="2255099" cy="2329066"/>
              <a:chOff x="0" y="0"/>
              <a:chExt cx="6350000" cy="65582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r="r" b="b" t="t" l="l"/>
                <a:pathLst>
                  <a:path h="6408420" w="620014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1679" t="0" r="-1679" b="0"/>
                </a:stretch>
              </a:blip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558280"/>
              </a:xfrm>
              <a:custGeom>
                <a:avLst/>
                <a:gdLst/>
                <a:ahLst/>
                <a:cxnLst/>
                <a:rect r="r" b="b" t="t" l="l"/>
                <a:pathLst>
                  <a:path h="6558280" w="635000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08320" y="402895"/>
              <a:ext cx="813260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</a:rPr>
                <a:t>Priyobroto Acharya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108320" y="1362927"/>
              <a:ext cx="8132603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Power Engineering, Jadavpur University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108320" y="9852418"/>
              <a:ext cx="813260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</a:rPr>
                <a:t>Udbhas Dutta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108320" y="10812450"/>
              <a:ext cx="8132603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Power Engineering, Jadavpur University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108320" y="6702577"/>
              <a:ext cx="813260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</a:rPr>
                <a:t>Tirtha Biswas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108320" y="7662609"/>
              <a:ext cx="8132603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Power Engineering, Jadavpur University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108320" y="3552736"/>
              <a:ext cx="813260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</a:rPr>
                <a:t>Shreyaan Saha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108320" y="4512768"/>
              <a:ext cx="8132603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Power Engineering, Jadavpur University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41175" y="2578870"/>
            <a:ext cx="8616749" cy="180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1"/>
              </a:lnSpc>
            </a:pPr>
            <a:r>
              <a:rPr lang="en-US" sz="5707">
                <a:solidFill>
                  <a:srgbClr val="EDECED"/>
                </a:solidFill>
                <a:latin typeface="Cy Grotesk Grand"/>
              </a:rPr>
              <a:t>HACK FORGE PRESENTATION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1175" y="5146740"/>
            <a:ext cx="9502645" cy="57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9"/>
              </a:lnSpc>
              <a:spcBef>
                <a:spcPct val="0"/>
              </a:spcBef>
            </a:pPr>
            <a:r>
              <a:rPr lang="en-US" sz="3020">
                <a:solidFill>
                  <a:srgbClr val="EDECED"/>
                </a:solidFill>
                <a:latin typeface="Codec Pro"/>
              </a:rPr>
              <a:t>Team </a:t>
            </a:r>
            <a:r>
              <a:rPr lang="en-US" sz="3020">
                <a:solidFill>
                  <a:srgbClr val="B77DBF"/>
                </a:solidFill>
                <a:latin typeface="Codec Pro Bold"/>
              </a:rPr>
              <a:t>ByteBandits</a:t>
            </a:r>
            <a:r>
              <a:rPr lang="en-US" sz="3020">
                <a:solidFill>
                  <a:srgbClr val="EDECED"/>
                </a:solidFill>
                <a:latin typeface="Codec Pro"/>
              </a:rPr>
              <a:t> present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1175" y="6247785"/>
            <a:ext cx="6098026" cy="106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76"/>
              </a:lnSpc>
              <a:spcBef>
                <a:spcPct val="0"/>
              </a:spcBef>
            </a:pPr>
            <a:r>
              <a:rPr lang="en-US" sz="6980">
                <a:solidFill>
                  <a:srgbClr val="EDECED"/>
                </a:solidFill>
                <a:latin typeface="Cy Grotesk Grand Bold"/>
              </a:rPr>
              <a:t>BetterME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1175" y="7212904"/>
            <a:ext cx="7728354" cy="46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9"/>
              </a:lnSpc>
              <a:spcBef>
                <a:spcPct val="0"/>
              </a:spcBef>
            </a:pPr>
            <a:r>
              <a:rPr lang="en-US" sz="2456">
                <a:solidFill>
                  <a:srgbClr val="EDECED"/>
                </a:solidFill>
                <a:latin typeface="Codec Pro"/>
              </a:rPr>
              <a:t>A one-stop healthcare solution for India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877245" y="-186507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72062">
            <a:off x="144414" y="886002"/>
            <a:ext cx="20884120" cy="19970439"/>
          </a:xfrm>
          <a:custGeom>
            <a:avLst/>
            <a:gdLst/>
            <a:ahLst/>
            <a:cxnLst/>
            <a:rect r="r" b="b" t="t" l="l"/>
            <a:pathLst>
              <a:path h="19970439" w="20884120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7328" y="2141101"/>
            <a:ext cx="15452318" cy="271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DECED">
                    <a:alpha val="97647"/>
                  </a:srgbClr>
                </a:solidFill>
                <a:latin typeface="Codec Pro Bold"/>
              </a:rPr>
              <a:t>Healthcare Innovation</a:t>
            </a:r>
            <a:r>
              <a:rPr lang="en-US" sz="3000">
                <a:solidFill>
                  <a:srgbClr val="EDECED">
                    <a:alpha val="97647"/>
                  </a:srgbClr>
                </a:solidFill>
                <a:latin typeface="Codec Pro"/>
              </a:rPr>
              <a:t>: Identify the challenges and obstacles in the healthcare sector. Create an innovative application that deals with these challenges and helps individuals to maintain or boost their physical well-being. Example: This app can include features such as workout planners, nutrition tracking, or telemedicine platform connecting patients and doctors for remote consultations etc.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7328" y="851454"/>
            <a:ext cx="1486110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PROBLEM THEME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7328" y="7131551"/>
            <a:ext cx="15801972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DECED">
                    <a:alpha val="97647"/>
                  </a:srgbClr>
                </a:solidFill>
                <a:latin typeface="Codec Pro"/>
              </a:rPr>
              <a:t>Our team's vision is to help people achieve their best health. We want to create a future where healthcare is easy to use and personalized for everyone. Through our web app, we aim to provide a one-stop solution for various healthcare needs. We also aim to build a supportive community, changing the way people take care of their health.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7328" y="5836151"/>
            <a:ext cx="1519738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OUR VISION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3116" y="1630112"/>
            <a:ext cx="15161769" cy="7559348"/>
            <a:chOff x="0" y="0"/>
            <a:chExt cx="20215692" cy="100791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047880" y="-19050"/>
              <a:ext cx="12119932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EDECED"/>
                  </a:solidFill>
                  <a:latin typeface="Cy Grotesk Grand"/>
                </a:rPr>
                <a:t>5.8 MILLION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28850"/>
              <a:ext cx="2021569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Indians </a:t>
              </a:r>
              <a:r>
                <a:rPr lang="en-US" sz="3000">
                  <a:solidFill>
                    <a:srgbClr val="B77DBF"/>
                  </a:solidFill>
                  <a:latin typeface="Codec Pro"/>
                </a:rPr>
                <a:t>die</a:t>
              </a:r>
              <a:r>
                <a:rPr lang="en-US" sz="3000">
                  <a:solidFill>
                    <a:srgbClr val="EDECED"/>
                  </a:solidFill>
                  <a:latin typeface="Codec Pro"/>
                </a:rPr>
                <a:t> because of diabetes, cancer, stroke, heart and lung diseases each year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047880" y="3550060"/>
              <a:ext cx="12119932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EDECED"/>
                  </a:solidFill>
                  <a:latin typeface="Cy Grotesk Grand"/>
                </a:rPr>
                <a:t>52 PERCENT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810660"/>
              <a:ext cx="20215692" cy="676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Indian's resort to intake of </a:t>
              </a:r>
              <a:r>
                <a:rPr lang="en-US" sz="3000">
                  <a:solidFill>
                    <a:srgbClr val="B77DBF"/>
                  </a:solidFill>
                  <a:latin typeface="Codec Pro Bold"/>
                </a:rPr>
                <a:t>unprescribed medicine</a:t>
              </a:r>
              <a:r>
                <a:rPr lang="en-US" sz="3000">
                  <a:solidFill>
                    <a:srgbClr val="EDECED"/>
                  </a:solidFill>
                  <a:latin typeface="Codec Pro"/>
                </a:rPr>
                <a:t> according to their will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53426" y="7141620"/>
              <a:ext cx="1450883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EDECED"/>
                  </a:solidFill>
                  <a:latin typeface="Cy Grotesk Grand"/>
                </a:rPr>
                <a:t>7 OUT OF 10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402220"/>
              <a:ext cx="20215692" cy="676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Indian gym members don't subscribe to a </a:t>
              </a:r>
              <a:r>
                <a:rPr lang="en-US" sz="3000">
                  <a:solidFill>
                    <a:srgbClr val="B77DBF"/>
                  </a:solidFill>
                  <a:latin typeface="Codec Pro Bold"/>
                </a:rPr>
                <a:t>personal trainer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337792" y="3441582"/>
            <a:ext cx="10283984" cy="5898769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24735" r="0" b="-35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7422707" y="7649233"/>
            <a:ext cx="15405969" cy="7105854"/>
          </a:xfrm>
          <a:custGeom>
            <a:avLst/>
            <a:gdLst/>
            <a:ahLst/>
            <a:cxnLst/>
            <a:rect r="r" b="b" t="t" l="l"/>
            <a:pathLst>
              <a:path h="7105854" w="15405969">
                <a:moveTo>
                  <a:pt x="0" y="0"/>
                </a:moveTo>
                <a:lnTo>
                  <a:pt x="15405969" y="0"/>
                </a:lnTo>
                <a:lnTo>
                  <a:pt x="15405969" y="7105853"/>
                </a:lnTo>
                <a:lnTo>
                  <a:pt x="0" y="7105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6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61685"/>
            <a:ext cx="6546828" cy="848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9"/>
              </a:lnSpc>
            </a:pPr>
            <a:r>
              <a:rPr lang="en-US" sz="2642">
                <a:solidFill>
                  <a:srgbClr val="EDECED"/>
                </a:solidFill>
                <a:latin typeface="Codec Pro"/>
              </a:rPr>
              <a:t>Derived from the common human nature, </a:t>
            </a:r>
            <a:r>
              <a:rPr lang="en-US" sz="2642">
                <a:solidFill>
                  <a:srgbClr val="B77DBF"/>
                </a:solidFill>
                <a:latin typeface="Codec Pro Bold"/>
              </a:rPr>
              <a:t>we like advises from only those who know more than us</a:t>
            </a:r>
            <a:r>
              <a:rPr lang="en-US" sz="2642">
                <a:solidFill>
                  <a:srgbClr val="EDECED"/>
                </a:solidFill>
                <a:latin typeface="Codec Pro"/>
              </a:rPr>
              <a:t>. If someone keeps telling us all those things that we already know, it delivers no value.</a:t>
            </a:r>
          </a:p>
          <a:p>
            <a:pPr>
              <a:lnSpc>
                <a:spcPts val="3699"/>
              </a:lnSpc>
            </a:pPr>
          </a:p>
          <a:p>
            <a:pPr>
              <a:lnSpc>
                <a:spcPts val="3699"/>
              </a:lnSpc>
            </a:pPr>
            <a:r>
              <a:rPr lang="en-US" sz="2642">
                <a:solidFill>
                  <a:srgbClr val="EDECED"/>
                </a:solidFill>
                <a:latin typeface="Codec Pro"/>
              </a:rPr>
              <a:t>Based on this we’re providing a </a:t>
            </a:r>
            <a:r>
              <a:rPr lang="en-US" sz="2642">
                <a:solidFill>
                  <a:srgbClr val="B77DBF"/>
                </a:solidFill>
                <a:latin typeface="Codec Pro Bold"/>
              </a:rPr>
              <a:t>holistic healthcare hub</a:t>
            </a:r>
            <a:r>
              <a:rPr lang="en-US" sz="2642">
                <a:solidFill>
                  <a:srgbClr val="EDECED"/>
                </a:solidFill>
                <a:latin typeface="Codec Pro"/>
              </a:rPr>
              <a:t> with self-diagnosis, personalized plans, and seamless doctor-patient communication for a comprehensive user experience.</a:t>
            </a:r>
          </a:p>
          <a:p>
            <a:pPr>
              <a:lnSpc>
                <a:spcPts val="3699"/>
              </a:lnSpc>
            </a:pPr>
          </a:p>
          <a:p>
            <a:pPr>
              <a:lnSpc>
                <a:spcPts val="3699"/>
              </a:lnSpc>
            </a:pPr>
            <a:r>
              <a:rPr lang="en-US" sz="2642">
                <a:solidFill>
                  <a:srgbClr val="EDECED"/>
                </a:solidFill>
                <a:latin typeface="Codec Pro"/>
              </a:rPr>
              <a:t>Now </a:t>
            </a:r>
            <a:r>
              <a:rPr lang="en-US" sz="2642">
                <a:solidFill>
                  <a:srgbClr val="B77DBF"/>
                </a:solidFill>
                <a:latin typeface="Codec Pro Bold"/>
              </a:rPr>
              <a:t>no intake of unprescribed medicine</a:t>
            </a:r>
            <a:r>
              <a:rPr lang="en-US" sz="2642">
                <a:solidFill>
                  <a:srgbClr val="EDECED"/>
                </a:solidFill>
                <a:latin typeface="Codec Pro"/>
              </a:rPr>
              <a:t> and </a:t>
            </a:r>
            <a:r>
              <a:rPr lang="en-US" sz="2642">
                <a:solidFill>
                  <a:srgbClr val="B77DBF"/>
                </a:solidFill>
                <a:latin typeface="Codec Pro Bold"/>
              </a:rPr>
              <a:t>no exercise without expert training consultation</a:t>
            </a:r>
            <a:r>
              <a:rPr lang="en-US" sz="2642">
                <a:solidFill>
                  <a:srgbClr val="EDECED"/>
                </a:solidFill>
                <a:latin typeface="Codec Pro"/>
              </a:rPr>
              <a:t>. We have got your back.</a:t>
            </a:r>
          </a:p>
          <a:p>
            <a:pPr>
              <a:lnSpc>
                <a:spcPts val="3699"/>
              </a:lnSpc>
            </a:pPr>
          </a:p>
          <a:p>
            <a:pPr algn="l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>
                <a:solidFill>
                  <a:srgbClr val="EDECED"/>
                </a:solidFill>
                <a:latin typeface="Codec Pro"/>
              </a:rPr>
              <a:t>We look forward to making our app the </a:t>
            </a:r>
            <a:r>
              <a:rPr lang="en-US" sz="2642">
                <a:solidFill>
                  <a:srgbClr val="B77DBF"/>
                </a:solidFill>
                <a:latin typeface="Codec Pro Bold"/>
              </a:rPr>
              <a:t>one stop healthcare solution</a:t>
            </a:r>
            <a:r>
              <a:rPr lang="en-US" sz="2642">
                <a:solidFill>
                  <a:srgbClr val="EDECED"/>
                </a:solidFill>
                <a:latin typeface="Codec Pro"/>
              </a:rPr>
              <a:t> for India.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453801">
            <a:off x="6531403" y="-4028731"/>
            <a:ext cx="5830707" cy="5524595"/>
          </a:xfrm>
          <a:custGeom>
            <a:avLst/>
            <a:gdLst/>
            <a:ahLst/>
            <a:cxnLst/>
            <a:rect r="r" b="b" t="t" l="l"/>
            <a:pathLst>
              <a:path h="5524595" w="5830707">
                <a:moveTo>
                  <a:pt x="0" y="0"/>
                </a:moveTo>
                <a:lnTo>
                  <a:pt x="5830707" y="0"/>
                </a:lnTo>
                <a:lnTo>
                  <a:pt x="5830707" y="5524595"/>
                </a:lnTo>
                <a:lnTo>
                  <a:pt x="0" y="552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38037" y="1028700"/>
            <a:ext cx="8115300" cy="2145641"/>
            <a:chOff x="0" y="0"/>
            <a:chExt cx="10820400" cy="28608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892580" y="-9525"/>
              <a:ext cx="6927820" cy="1611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763"/>
                </a:lnSpc>
                <a:spcBef>
                  <a:spcPct val="0"/>
                </a:spcBef>
              </a:pPr>
              <a:r>
                <a:rPr lang="en-US" sz="3969">
                  <a:solidFill>
                    <a:srgbClr val="EDECED"/>
                  </a:solidFill>
                  <a:latin typeface="Cy Grotesk Grand"/>
                </a:rPr>
                <a:t>IMPACT OF OUR SOLUTION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01701"/>
              <a:ext cx="10820400" cy="1259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440"/>
                </a:lnSpc>
                <a:spcBef>
                  <a:spcPct val="0"/>
                </a:spcBef>
              </a:pPr>
              <a:r>
                <a:rPr lang="en-US" sz="6200">
                  <a:solidFill>
                    <a:srgbClr val="EDECED"/>
                  </a:solidFill>
                  <a:latin typeface="Cy Grotesk Grand Bold"/>
                </a:rPr>
                <a:t>BetterME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2408" y="1538770"/>
            <a:ext cx="12106892" cy="7209459"/>
            <a:chOff x="0" y="0"/>
            <a:chExt cx="16142522" cy="9612612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4730035" cy="9612612"/>
              <a:chOff x="0" y="0"/>
              <a:chExt cx="5001260" cy="101638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" t="0" r="-45" b="0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33" t="0" r="-133" b="0"/>
                </a:stretch>
              </a:blip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5704553" y="0"/>
              <a:ext cx="4730035" cy="9612612"/>
              <a:chOff x="0" y="0"/>
              <a:chExt cx="5001260" cy="101638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" t="0" r="-45" b="0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33" t="0" r="-133" b="0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1412488" y="0"/>
              <a:ext cx="4730035" cy="9612612"/>
              <a:chOff x="0" y="0"/>
              <a:chExt cx="5001260" cy="101638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" t="0" r="-45" b="0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3" t="0" r="-133" b="0"/>
                </a:stretch>
              </a:blip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62279" y="4497254"/>
            <a:ext cx="4189448" cy="53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75"/>
              </a:lnSpc>
              <a:spcBef>
                <a:spcPct val="0"/>
              </a:spcBef>
            </a:pPr>
            <a:r>
              <a:rPr lang="en-US" sz="3479">
                <a:solidFill>
                  <a:srgbClr val="EDECED"/>
                </a:solidFill>
                <a:latin typeface="Cy Grotesk Grand"/>
              </a:rPr>
              <a:t>FEATURES OF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2279" y="5025892"/>
            <a:ext cx="5956228" cy="75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36"/>
              </a:lnSpc>
              <a:spcBef>
                <a:spcPct val="0"/>
              </a:spcBef>
            </a:pPr>
            <a:r>
              <a:rPr lang="en-US" sz="4947">
                <a:solidFill>
                  <a:srgbClr val="EDECED"/>
                </a:solidFill>
                <a:latin typeface="Cy Grotesk Grand Bold"/>
              </a:rPr>
              <a:t>BetterME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52408" y="1538770"/>
            <a:ext cx="12106892" cy="7209459"/>
            <a:chOff x="0" y="0"/>
            <a:chExt cx="16142522" cy="9612612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5707935" y="0"/>
              <a:ext cx="4730035" cy="9612612"/>
              <a:chOff x="0" y="0"/>
              <a:chExt cx="5001260" cy="101638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" t="0" r="-45" b="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33" t="0" r="-133" b="0"/>
                </a:stretch>
              </a:blip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1412488" y="0"/>
              <a:ext cx="4730035" cy="9612612"/>
              <a:chOff x="0" y="0"/>
              <a:chExt cx="5001260" cy="101638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" t="0" r="-45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33" t="0" r="-133" b="0"/>
                </a:stretch>
              </a:blip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4730035" cy="9612612"/>
              <a:chOff x="0" y="0"/>
              <a:chExt cx="5001260" cy="101638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" t="0" r="-45" b="0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3" t="0" r="-133" b="0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462279" y="4506779"/>
            <a:ext cx="5956228" cy="1273442"/>
            <a:chOff x="0" y="0"/>
            <a:chExt cx="7941637" cy="169792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585930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75"/>
                </a:lnSpc>
                <a:spcBef>
                  <a:spcPct val="0"/>
                </a:spcBef>
              </a:pPr>
              <a:r>
                <a:rPr lang="en-US" sz="3479">
                  <a:solidFill>
                    <a:srgbClr val="EDECED"/>
                  </a:solidFill>
                  <a:latin typeface="Cy Grotesk Grand"/>
                </a:rPr>
                <a:t>FEATURES OF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95325"/>
              <a:ext cx="7941637" cy="1002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36"/>
                </a:lnSpc>
                <a:spcBef>
                  <a:spcPct val="0"/>
                </a:spcBef>
              </a:pPr>
              <a:r>
                <a:rPr lang="en-US" sz="4947">
                  <a:solidFill>
                    <a:srgbClr val="EDECED"/>
                  </a:solidFill>
                  <a:latin typeface="Cy Grotesk Grand Bold"/>
                </a:rPr>
                <a:t>BetterME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193728" y="1538770"/>
            <a:ext cx="3547526" cy="7209459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3" t="0" r="-13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452751" y="1538770"/>
            <a:ext cx="3547526" cy="7209459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33" t="0" r="-13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711774" y="1538770"/>
            <a:ext cx="3547526" cy="7209459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33" t="0" r="-13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62279" y="4506779"/>
            <a:ext cx="5956228" cy="1273442"/>
            <a:chOff x="0" y="0"/>
            <a:chExt cx="7941637" cy="169792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585930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75"/>
                </a:lnSpc>
                <a:spcBef>
                  <a:spcPct val="0"/>
                </a:spcBef>
              </a:pPr>
              <a:r>
                <a:rPr lang="en-US" sz="3479">
                  <a:solidFill>
                    <a:srgbClr val="EDECED"/>
                  </a:solidFill>
                  <a:latin typeface="Cy Grotesk Grand"/>
                </a:rPr>
                <a:t>FEATURES OF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95325"/>
              <a:ext cx="7941637" cy="1002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36"/>
                </a:lnSpc>
                <a:spcBef>
                  <a:spcPct val="0"/>
                </a:spcBef>
              </a:pPr>
              <a:r>
                <a:rPr lang="en-US" sz="4947">
                  <a:solidFill>
                    <a:srgbClr val="EDECED"/>
                  </a:solidFill>
                  <a:latin typeface="Cy Grotesk Grand Bold"/>
                </a:rPr>
                <a:t>BetterME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798414" y="2355724"/>
            <a:ext cx="15266959" cy="8756943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671" t="0" r="-567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62926"/>
            <a:ext cx="81153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EDECED"/>
                </a:solidFill>
                <a:latin typeface="Cy Grotesk Grand"/>
              </a:rPr>
              <a:t>TECH STACK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07666" y="1134401"/>
            <a:ext cx="73393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we shall use while building the 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438" y="2933700"/>
            <a:ext cx="4057650" cy="43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React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Flask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Tailwind CSS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Machine Learning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Langchain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Generative AI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Vertex AI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EDECED"/>
                </a:solidFill>
                <a:latin typeface="Codec Pro"/>
              </a:rPr>
              <a:t>ShadCN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2919" y="3810000"/>
            <a:ext cx="721323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2684" y="4498975"/>
            <a:ext cx="673773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EDECED"/>
                </a:solidFill>
                <a:latin typeface="Codec Pro"/>
              </a:rPr>
              <a:t>for giving us this opportunity and hope you like our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DAF-_8j83Eg</dc:identifier>
  <dcterms:modified xsi:type="dcterms:W3CDTF">2011-08-01T06:04:30Z</dcterms:modified>
  <cp:revision>1</cp:revision>
  <dc:title>hackathon project</dc:title>
</cp:coreProperties>
</file>